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0080625" cy="7559675"/>
  <p:notesSz cx="7559675" cy="106918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204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Ro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D9A72590-CD23-48A8-9BF9-55146D48FF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D7B89ED-4BBB-4A5D-B2E7-607380924EC4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411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4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65A0C05B-D0B0-4393-8235-A748C7AD256C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10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58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937ADBE-E69C-48C3-B626-4C843DC756EA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11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7891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8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9C7E7DB5-054D-4E15-917D-9A8B93AA971D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12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9939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99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55139612-206A-47B9-ACB0-9C316E1D1EFA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13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1987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9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150581D-C9DB-4B9C-99AA-828BC938DCF0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14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4035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40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378D9C8-B806-4D4F-92CD-A3CAE83A2523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15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6083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6D3FA716-77A2-4A56-965C-930C1919A3CD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16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8131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81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5D89279-ACD0-4652-8C08-35D62D29B83F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17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0179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018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217A707-581B-4F15-8CC7-B5127E1DB5A6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18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227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222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BAE23130-459C-4B02-BDDD-A2F6C43B6F2E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19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4275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42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6A30DD16-C61E-40B8-8542-BED803A7A3AC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2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459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8C8A1781-B29A-46C9-BC0D-693DC2B5C531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20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6323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63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8FD57919-7553-44C8-9D69-98F621DC4477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21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8371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83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9BF0CD94-4ADB-4DAE-BC76-E3FBCB50CDED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3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507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FD33DC7-0F77-4CEB-BD57-300CE57FB28C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4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3555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35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7851CE97-F492-4FA5-AADE-06EC157F3508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5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5603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560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D2FB2F06-D049-46F7-BD1C-445FC6C7EC35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6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651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76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ADFDE49-C5EA-4F76-95A1-DB37E2257B56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7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9699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970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B4D2847B-EFC7-486D-9AFD-700EF06A7A36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8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1747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17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B8C51E42-FCC1-4BFE-8C18-A8908958C87E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9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3795" name="Rectangle 1"/>
          <p:cNvSpPr txBox="1">
            <a:spLocks noGrp="1" noRo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37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8E1B2-06ED-4086-A5CA-911E1E5D0F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4E998-2024-44D0-B1B4-59A455BE2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96140-E84C-4CEF-BBCC-40176C334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515EEB-BE3A-49C5-A748-C40B1333B8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2B0BC-4D07-4269-979A-F9B466F69F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B2570-667F-4844-ADE8-435387FB4B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940E9-1D1D-4E3D-B804-6218233AF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1AF00-D6DE-4AC8-8158-C6DAEF47CF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2901D-B863-4DB6-A3F1-C7A3EB8D5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118EE-8C2E-45E4-89A4-6A1395BC1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DCAC0-9B2B-4CF0-A29C-5C04E7B4ED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0E6E9-CB1F-4839-9648-4915B14D77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D5211-1015-4889-8866-861BF0794B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E7777A50-8B85-45A4-B172-890DB2BF24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  <p:sldLayoutId id="2147483649" r:id="rId13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Arial Unicode MS" pitchFamily="34" charset="-128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Arial Unicode MS" pitchFamily="34" charset="-128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Arial Unicode MS" pitchFamily="34" charset="-128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Arial Unicode MS" pitchFamily="34" charset="-128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Arial Unicode MS" pitchFamily="34" charset="-128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Arial Unicode MS" pitchFamily="34" charset="-128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36050" cy="5070475"/>
          </a:xfrm>
        </p:spPr>
        <p:txBody>
          <a:bodyPr tIns="0"/>
          <a:lstStyle/>
          <a:p>
            <a:pPr algn="ctr" eaLnBrk="1" hangingPunct="1">
              <a:lnSpc>
                <a:spcPct val="116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smtClean="0">
                <a:solidFill>
                  <a:srgbClr val="DC2300"/>
                </a:solidFill>
                <a:latin typeface="Comic Sans MS" pitchFamily="66" charset="0"/>
              </a:rPr>
              <a:t>«Человек, его права и свободы являются высшей ценностью.</a:t>
            </a:r>
          </a:p>
          <a:p>
            <a:pPr algn="ctr" eaLnBrk="1" hangingPunct="1">
              <a:lnSpc>
                <a:spcPct val="151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smtClean="0">
                <a:solidFill>
                  <a:srgbClr val="DC2300"/>
                </a:solidFill>
                <a:latin typeface="Comic Sans MS" pitchFamily="66" charset="0"/>
              </a:rPr>
              <a:t> Признание, соблюдение и защита прав и свобод человека и гражданина - обязанность государства» .</a:t>
            </a:r>
          </a:p>
          <a:p>
            <a:pPr algn="ctr" eaLnBrk="1" hangingPunct="1">
              <a:lnSpc>
                <a:spcPct val="151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smtClean="0">
                <a:solidFill>
                  <a:srgbClr val="DC2300"/>
                </a:solidFill>
                <a:latin typeface="Comic Sans MS" pitchFamily="66" charset="0"/>
              </a:rPr>
              <a:t> ст. 2 Конституции РФ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859338" y="1619250"/>
            <a:ext cx="5040312" cy="5759450"/>
          </a:xfrm>
        </p:spPr>
        <p:txBody>
          <a:bodyPr tIns="0"/>
          <a:lstStyle/>
          <a:p>
            <a:pPr algn="ctr" eaLnBrk="1" hangingPunct="1">
              <a:lnSpc>
                <a:spcPct val="116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b="1" smtClean="0">
                <a:solidFill>
                  <a:srgbClr val="FF0000"/>
                </a:solidFill>
                <a:latin typeface="Comic Sans MS" pitchFamily="66" charset="0"/>
              </a:rPr>
              <a:t>20 ноября 1989 года Конвенция о правах ребенка</a:t>
            </a:r>
            <a:r>
              <a:rPr lang="ru-RU" b="1" smtClean="0">
                <a:latin typeface="Comic Sans MS" pitchFamily="66" charset="0"/>
              </a:rPr>
              <a:t> была единогласно принята Генеральной Ассамблеей ООН. 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63" y="1439863"/>
            <a:ext cx="4254500" cy="6075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670050"/>
            <a:ext cx="8999538" cy="5889625"/>
          </a:xfrm>
        </p:spPr>
        <p:txBody>
          <a:bodyPr tIns="0"/>
          <a:lstStyle/>
          <a:p>
            <a:pPr algn="ctr" eaLnBrk="1" hangingPunct="1">
              <a:lnSpc>
                <a:spcPct val="116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600" b="1" smtClean="0">
                <a:solidFill>
                  <a:srgbClr val="FF0000"/>
                </a:solidFill>
                <a:latin typeface="Comic Sans MS" pitchFamily="66" charset="0"/>
              </a:rPr>
              <a:t>Конвенцию о правах ребенка</a:t>
            </a:r>
            <a:r>
              <a:rPr lang="ru-RU" sz="2600" b="1" smtClean="0">
                <a:latin typeface="Comic Sans MS" pitchFamily="66" charset="0"/>
              </a:rPr>
              <a:t> называют Великой хартией вольностей для детей. </a:t>
            </a:r>
          </a:p>
          <a:p>
            <a:pPr algn="ctr" eaLnBrk="1" hangingPunct="1">
              <a:lnSpc>
                <a:spcPct val="174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600" b="1" smtClean="0">
                <a:latin typeface="Comic Sans MS" pitchFamily="66" charset="0"/>
              </a:rPr>
              <a:t>      Она состоит из 54 статей, детализирующих индивидуальные права каждого человека в возрасте до 18 лет на полное развитие своих возможностей в условиях, свободных от голода и нужды, жестокости, эксплуатации и других форм злоупотреблений.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179388"/>
            <a:ext cx="9070975" cy="1171576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10080625" cy="7550150"/>
          </a:xfrm>
        </p:spPr>
        <p:txBody>
          <a:bodyPr tIns="0"/>
          <a:lstStyle/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solidFill>
                  <a:srgbClr val="FF0000"/>
                </a:solidFill>
                <a:latin typeface="Comic Sans MS" pitchFamily="66" charset="0"/>
              </a:rPr>
              <a:t>Статья 2</a:t>
            </a:r>
          </a:p>
          <a:p>
            <a:pPr marL="431800" indent="-323850" eaLnBrk="1">
              <a:lnSpc>
                <a:spcPct val="174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latin typeface="Comic Sans MS" pitchFamily="66" charset="0"/>
              </a:rPr>
              <a:t>1. Государства-участники уважают и обеспечивают все права без какой-либо дискриминации, независимо от расы, цвета кожи, пола, языка, религии, политических или иных убеждений, национального, этнического или социального происхождения, имущественного положения, состояния здоровья и рождения ребенка...</a:t>
            </a:r>
            <a:r>
              <a:rPr lang="ru-RU" b="1" smtClean="0">
                <a:latin typeface="Cochin Italic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900113"/>
            <a:ext cx="10080625" cy="6659562"/>
          </a:xfrm>
        </p:spPr>
        <p:txBody>
          <a:bodyPr tIns="0"/>
          <a:lstStyle/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sz="3600" b="1" smtClean="0">
                <a:solidFill>
                  <a:srgbClr val="FF0000"/>
                </a:solidFill>
                <a:latin typeface="Comic Sans MS" pitchFamily="66" charset="0"/>
              </a:rPr>
              <a:t>Статья 6</a:t>
            </a:r>
          </a:p>
          <a:p>
            <a:pPr marL="431800" indent="-323850" eaLnBrk="1">
              <a:lnSpc>
                <a:spcPct val="174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latin typeface="Comic Sans MS" pitchFamily="66" charset="0"/>
              </a:rPr>
              <a:t>1. Государства-участники признают, что каждый ребенок имеет неотъемлемое право на жизнь.</a:t>
            </a:r>
          </a:p>
          <a:p>
            <a:pPr marL="431800" indent="-323850" eaLnBrk="1">
              <a:lnSpc>
                <a:spcPct val="174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latin typeface="Comic Sans MS" pitchFamily="66" charset="0"/>
              </a:rPr>
              <a:t>2. Государства-участники обеспечивают в максимально возможной степени выживание и здоровое развитие ребенка.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84138" y="0"/>
            <a:ext cx="10164763" cy="7524750"/>
          </a:xfrm>
        </p:spPr>
        <p:txBody>
          <a:bodyPr tIns="0"/>
          <a:lstStyle/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ru-RU" b="1" smtClean="0">
                <a:solidFill>
                  <a:srgbClr val="FF0000"/>
                </a:solidFill>
                <a:latin typeface="Comic Sans MS" pitchFamily="66" charset="0"/>
              </a:rPr>
              <a:t>Статья 9</a:t>
            </a:r>
          </a:p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ru-RU" b="1" smtClean="0">
                <a:latin typeface="Comic Sans MS" pitchFamily="66" charset="0"/>
              </a:rPr>
              <a:t>1. Государства-участники обеспечивают, чтобы ребенок не разлучался со своими родителями вопреки их желанию, за исключением случаев, когда компетентные органы... определяют..., что такое разлучение необходимо в наилучших интересах ребенка. </a:t>
            </a:r>
          </a:p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ru-RU" b="1" smtClean="0">
                <a:latin typeface="Comic Sans MS" pitchFamily="66" charset="0"/>
              </a:rPr>
              <a:t>3. Государства-участники уважают право ребенка ...поддерживать на регулярной основе личные отношения и прямые контакты с обоими родителями...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439863"/>
            <a:ext cx="5040313" cy="6119812"/>
          </a:xfrm>
        </p:spPr>
        <p:txBody>
          <a:bodyPr tIns="0"/>
          <a:lstStyle/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b="1" smtClean="0">
                <a:solidFill>
                  <a:srgbClr val="FF0000"/>
                </a:solidFill>
                <a:latin typeface="Comic Sans MS" pitchFamily="66" charset="0"/>
              </a:rPr>
              <a:t>Статья 11</a:t>
            </a:r>
          </a:p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b="1" smtClean="0">
                <a:latin typeface="Comic Sans MS" pitchFamily="66" charset="0"/>
              </a:rPr>
              <a:t>1. Государства-участники принимают меры для борьбы с незаконным перемещением и невозвращением детей из-за границы. 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5040313" y="1439863"/>
            <a:ext cx="5040312" cy="6119812"/>
          </a:xfrm>
          <a:prstGeom prst="rect">
            <a:avLst/>
          </a:prstGeom>
          <a:solidFill>
            <a:srgbClr val="00FF00"/>
          </a:solidFill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hangingPunct="0">
              <a:lnSpc>
                <a:spcPct val="116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200" b="1">
                <a:solidFill>
                  <a:srgbClr val="FF0000"/>
                </a:solidFill>
                <a:latin typeface="Comic Sans MS" pitchFamily="66" charset="0"/>
              </a:rPr>
              <a:t>Статья 14</a:t>
            </a:r>
          </a:p>
          <a:p>
            <a:pPr hangingPunct="0">
              <a:lnSpc>
                <a:spcPct val="116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3200" b="1">
              <a:solidFill>
                <a:srgbClr val="000000"/>
              </a:solidFill>
              <a:latin typeface="Comic Sans MS" pitchFamily="66" charset="0"/>
            </a:endParaRPr>
          </a:p>
          <a:p>
            <a:pPr hangingPunct="0">
              <a:lnSpc>
                <a:spcPct val="116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200" b="1">
                <a:solidFill>
                  <a:srgbClr val="000000"/>
                </a:solidFill>
                <a:latin typeface="Comic Sans MS" pitchFamily="66" charset="0"/>
              </a:rPr>
              <a:t>1. Государства-участники уважают право ребенка на свободу мысли, совести и религии.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260475"/>
            <a:ext cx="10080625" cy="6300788"/>
          </a:xfrm>
        </p:spPr>
        <p:txBody>
          <a:bodyPr tIns="0"/>
          <a:lstStyle/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solidFill>
                  <a:srgbClr val="FF0000"/>
                </a:solidFill>
                <a:latin typeface="Comic Sans MS" pitchFamily="66" charset="0"/>
              </a:rPr>
              <a:t>Статья 24</a:t>
            </a:r>
          </a:p>
          <a:p>
            <a:pPr marL="431800" indent="-323850" eaLnBrk="1">
              <a:lnSpc>
                <a:spcPct val="174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latin typeface="Comic Sans MS" pitchFamily="66" charset="0"/>
              </a:rPr>
              <a:t>1. Государства-участники признают право ребенка на пользование наиболее совершенными услугами системы здравоохранения и средствами лечения болезней и восстановления здоровья.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10080625" cy="7559675"/>
          </a:xfrm>
        </p:spPr>
        <p:txBody>
          <a:bodyPr tIns="0"/>
          <a:lstStyle/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latin typeface="Comic Sans MS" pitchFamily="66" charset="0"/>
              </a:rPr>
              <a:t>Статья 28</a:t>
            </a:r>
          </a:p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latin typeface="Comic Sans MS" pitchFamily="66" charset="0"/>
              </a:rPr>
              <a:t>1. Государства-участники признают право ребенка на образование и:   a) вводят бесплатное и обязательное начальное образование; … c) обеспечивают доступность высшего образования для всех на основе способностей каждого с помощью всех необходимых средств;  d) обеспечивают доступность информации и материалов в области образования и профессиональной подготовки для всех детей... </a:t>
            </a:r>
          </a:p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10080625" cy="7559675"/>
          </a:xfrm>
        </p:spPr>
        <p:txBody>
          <a:bodyPr tIns="0"/>
          <a:lstStyle/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latin typeface="Comic Sans MS" pitchFamily="66" charset="0"/>
              </a:rPr>
              <a:t>Статья 29</a:t>
            </a:r>
          </a:p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latin typeface="Comic Sans MS" pitchFamily="66" charset="0"/>
              </a:rPr>
              <a:t>1.Образование ребенка должно быть направлено на:   a) развитие личности ребенка;   b) воспитание уважения к правам человека и основным свободам;c) воспитание уважения к родителям ребенка, его культурной самобытности, языку и ценностям...;</a:t>
            </a:r>
          </a:p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latin typeface="Comic Sans MS" pitchFamily="66" charset="0"/>
              </a:rPr>
              <a:t>  d) подготовку ребенка к сознательной жизни в свободном обществе в духе понимания, мира, терпимости;</a:t>
            </a:r>
          </a:p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latin typeface="Comic Sans MS" pitchFamily="66" charset="0"/>
              </a:rPr>
              <a:t>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87313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260475"/>
            <a:ext cx="10080625" cy="6300788"/>
          </a:xfrm>
        </p:spPr>
        <p:txBody>
          <a:bodyPr tIns="0"/>
          <a:lstStyle/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solidFill>
                  <a:srgbClr val="FF0000"/>
                </a:solidFill>
                <a:latin typeface="Comic Sans MS" pitchFamily="66" charset="0"/>
              </a:rPr>
              <a:t>Статья 32</a:t>
            </a:r>
          </a:p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b="1" smtClean="0">
                <a:latin typeface="Comic Sans MS" pitchFamily="66" charset="0"/>
              </a:rPr>
              <a:t>1. Государства-участники признают право ребенка на защиту от экономической эксплуатации и от выполнения любой работы, которая может представлять опасность для его здоровья или служить препятствием в получении им образования, либо наносить ущерб его здоровью и физическому, умственному, духовному, моральному и социальному развитию.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33388" y="1533525"/>
            <a:ext cx="4425950" cy="6026150"/>
          </a:xfrm>
        </p:spPr>
        <p:txBody>
          <a:bodyPr tIns="0"/>
          <a:lstStyle/>
          <a:p>
            <a:pPr algn="ctr" eaLnBrk="1" hangingPunct="1">
              <a:lnSpc>
                <a:spcPct val="116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b="1" smtClean="0">
                <a:solidFill>
                  <a:srgbClr val="FF0000"/>
                </a:solidFill>
                <a:latin typeface="Comic Sans MS" pitchFamily="66" charset="0"/>
              </a:rPr>
              <a:t>20 ноября  1959 года</a:t>
            </a:r>
            <a:r>
              <a:rPr lang="ru-RU" b="1" smtClean="0">
                <a:solidFill>
                  <a:srgbClr val="632523"/>
                </a:solidFill>
                <a:latin typeface="Comic Sans MS" pitchFamily="66" charset="0"/>
              </a:rPr>
              <a:t> </a:t>
            </a:r>
            <a:r>
              <a:rPr lang="ru-RU" b="1" smtClean="0">
                <a:latin typeface="Comic Sans MS" pitchFamily="66" charset="0"/>
              </a:rPr>
              <a:t>Генеральная Ассамблея ООН провозгласила </a:t>
            </a:r>
            <a:r>
              <a:rPr lang="ru-RU" b="1" smtClean="0">
                <a:solidFill>
                  <a:srgbClr val="FF0000"/>
                </a:solidFill>
                <a:latin typeface="Comic Sans MS" pitchFamily="66" charset="0"/>
              </a:rPr>
              <a:t>Декларацию прав ребенка. </a:t>
            </a:r>
          </a:p>
          <a:p>
            <a:pPr algn="just" eaLnBrk="1" hangingPunct="1">
              <a:lnSpc>
                <a:spcPct val="116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smtClean="0">
              <a:latin typeface="Comic Sans MS" pitchFamily="66" charset="0"/>
            </a:endParaRPr>
          </a:p>
          <a:p>
            <a:pPr algn="just" eaLnBrk="1" hangingPunct="1">
              <a:lnSpc>
                <a:spcPct val="116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smtClean="0">
              <a:latin typeface="Comic Sans MS" pitchFamily="66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1439863"/>
            <a:ext cx="4679950" cy="6119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8436" name="Багетная рамка 6"/>
          <p:cNvSpPr>
            <a:spLocks noChangeArrowheads="1"/>
          </p:cNvSpPr>
          <p:nvPr/>
        </p:nvSpPr>
        <p:spPr bwMode="auto">
          <a:xfrm>
            <a:off x="1611313" y="7137400"/>
            <a:ext cx="2286000" cy="422275"/>
          </a:xfrm>
          <a:prstGeom prst="bevel">
            <a:avLst>
              <a:gd name="adj" fmla="val 125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/>
              <a:t>Prezentacii.com</a:t>
            </a:r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1481138"/>
            <a:ext cx="8856662" cy="5718175"/>
          </a:xfrm>
        </p:spPr>
        <p:txBody>
          <a:bodyPr tIns="0"/>
          <a:lstStyle/>
          <a:p>
            <a:pPr marL="431800" indent="-323850" algn="ctr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smtClean="0">
                <a:solidFill>
                  <a:srgbClr val="FF0000"/>
                </a:solidFill>
                <a:latin typeface="Comic Sans MS" pitchFamily="66" charset="0"/>
              </a:rPr>
              <a:t>Статья 36</a:t>
            </a:r>
          </a:p>
          <a:p>
            <a:pPr marL="431800" indent="-323850" algn="ctr" eaLnBrk="1">
              <a:lnSpc>
                <a:spcPct val="174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smtClean="0">
                <a:latin typeface="Comic Sans MS" pitchFamily="66" charset="0"/>
              </a:rPr>
              <a:t>Государства-участники защищают ребенка от всех других форм эксплуатации, наносящих ущерб любому аспекту благосостояния ребенка.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 Box 1"/>
          <p:cNvSpPr txBox="1">
            <a:spLocks noChangeArrowheads="1"/>
          </p:cNvSpPr>
          <p:nvPr/>
        </p:nvSpPr>
        <p:spPr bwMode="auto">
          <a:xfrm>
            <a:off x="1260475" y="720725"/>
            <a:ext cx="7199313" cy="941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 hangingPunct="0">
              <a:lnSpc>
                <a:spcPct val="116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ru-RU" sz="4800" b="1">
                <a:solidFill>
                  <a:srgbClr val="FF0000"/>
                </a:solidFill>
                <a:latin typeface="Comic Sans MS" pitchFamily="66" charset="0"/>
              </a:rPr>
              <a:t>Спасибо за внимание! </a:t>
            </a: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0225" y="1800225"/>
            <a:ext cx="5759450" cy="5040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179388"/>
            <a:ext cx="9036050" cy="1338262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1439863"/>
            <a:ext cx="8099425" cy="5400675"/>
          </a:xfrm>
        </p:spPr>
        <p:txBody>
          <a:bodyPr tIns="0"/>
          <a:lstStyle/>
          <a:p>
            <a:pPr algn="ctr" eaLnBrk="1" hangingPunct="1">
              <a:lnSpc>
                <a:spcPct val="116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2800" b="1" smtClean="0">
                <a:solidFill>
                  <a:srgbClr val="FF0000"/>
                </a:solidFill>
                <a:latin typeface="Comic Sans MS" pitchFamily="66" charset="0"/>
              </a:rPr>
              <a:t>Принцип 1</a:t>
            </a:r>
          </a:p>
          <a:p>
            <a:pPr algn="ctr" eaLnBrk="1" hangingPunct="1">
              <a:lnSpc>
                <a:spcPct val="174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2800" b="1" smtClean="0">
                <a:latin typeface="Comic Sans MS" pitchFamily="66" charset="0"/>
              </a:rPr>
              <a:t>Ребенку должны принадлежать все указанные в настоящей Декларации права. Эти права должны признаваться за всеми детьми без всяких исключений. </a:t>
            </a:r>
          </a:p>
          <a:p>
            <a:pPr algn="ctr" eaLnBrk="1" hangingPunct="1">
              <a:lnSpc>
                <a:spcPct val="140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ru-RU" b="1" smtClean="0"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8496300" cy="4711700"/>
          </a:xfrm>
        </p:spPr>
        <p:txBody>
          <a:bodyPr tIns="0"/>
          <a:lstStyle/>
          <a:p>
            <a:pPr algn="ctr" eaLnBrk="1">
              <a:lnSpc>
                <a:spcPct val="116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2800" b="1" smtClean="0">
                <a:solidFill>
                  <a:srgbClr val="FF0000"/>
                </a:solidFill>
                <a:latin typeface="Comic Sans MS" pitchFamily="66" charset="0"/>
              </a:rPr>
              <a:t>Принцип 2</a:t>
            </a:r>
          </a:p>
          <a:p>
            <a:pPr algn="ctr" eaLnBrk="1">
              <a:lnSpc>
                <a:spcPct val="174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2800" b="1" smtClean="0">
                <a:latin typeface="Comic Sans MS" pitchFamily="66" charset="0"/>
              </a:rPr>
              <a:t>Ребенку должна быть обеспечена специальная защита и предоставлены возможности для физического, умственного, нравственного, духовного развития в условиях свободы и достоинства.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79500"/>
            <a:ext cx="4500563" cy="6480175"/>
          </a:xfrm>
        </p:spPr>
        <p:txBody>
          <a:bodyPr tIns="0"/>
          <a:lstStyle/>
          <a:p>
            <a:pPr marL="431800" indent="-323850" eaLnBrk="1">
              <a:lnSpc>
                <a:spcPct val="116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b="1" smtClean="0">
                <a:solidFill>
                  <a:srgbClr val="FF0000"/>
                </a:solidFill>
                <a:latin typeface="Comic Sans MS" pitchFamily="66" charset="0"/>
              </a:rPr>
              <a:t>Принцип 3</a:t>
            </a:r>
          </a:p>
          <a:p>
            <a:pPr marL="431800" indent="-323850" eaLnBrk="1">
              <a:lnSpc>
                <a:spcPct val="174000"/>
              </a:lnSpc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b="1" smtClean="0">
                <a:latin typeface="Comic Sans MS" pitchFamily="66" charset="0"/>
              </a:rPr>
              <a:t>Ребенку должно принадлежать с его рождения право на имя и гражданство. 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219700" y="1439863"/>
            <a:ext cx="4140200" cy="5759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16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ru-RU" sz="2800" b="1">
                <a:solidFill>
                  <a:srgbClr val="00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4500563" y="1079500"/>
            <a:ext cx="5580062" cy="6480175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 hangingPunct="0">
              <a:lnSpc>
                <a:spcPct val="116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600" b="1">
                <a:solidFill>
                  <a:srgbClr val="FF0000"/>
                </a:solidFill>
                <a:latin typeface="Comic Sans MS" pitchFamily="66" charset="0"/>
              </a:rPr>
              <a:t>Принцип 4</a:t>
            </a:r>
          </a:p>
          <a:p>
            <a:pPr algn="ctr" hangingPunct="0">
              <a:lnSpc>
                <a:spcPct val="174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600" b="1">
                <a:solidFill>
                  <a:srgbClr val="000000"/>
                </a:solidFill>
                <a:latin typeface="Comic Sans MS" pitchFamily="66" charset="0"/>
              </a:rPr>
              <a:t>Ребенку должно принадлежать право на здоровые рост и развитие. Ребенку должно принадлежать право на надлежащие питание, жилище, развлечения и медицинское обслуживание.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00675" y="1260475"/>
            <a:ext cx="4679950" cy="6300788"/>
          </a:xfrm>
        </p:spPr>
        <p:txBody>
          <a:bodyPr tIns="0"/>
          <a:lstStyle/>
          <a:p>
            <a:pPr algn="ctr" eaLnBrk="1" hangingPunct="1">
              <a:lnSpc>
                <a:spcPct val="116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b="1" smtClean="0">
                <a:solidFill>
                  <a:srgbClr val="FF0000"/>
                </a:solidFill>
                <a:latin typeface="Comic Sans MS" pitchFamily="66" charset="0"/>
              </a:rPr>
              <a:t>Принцип 6</a:t>
            </a:r>
          </a:p>
          <a:p>
            <a:pPr algn="ctr" eaLnBrk="1" hangingPunct="1">
              <a:lnSpc>
                <a:spcPct val="174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b="1" smtClean="0">
                <a:latin typeface="Comic Sans MS" pitchFamily="66" charset="0"/>
              </a:rPr>
              <a:t>Ребенок для полного и гармоничного развития его личности нуждается в любви и понимании.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1260475"/>
            <a:ext cx="5400675" cy="6300788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 hangingPunct="0">
              <a:lnSpc>
                <a:spcPct val="116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400" b="1">
                <a:solidFill>
                  <a:srgbClr val="FF0000"/>
                </a:solidFill>
                <a:latin typeface="Comic Sans MS" pitchFamily="66" charset="0"/>
              </a:rPr>
              <a:t>Принцип 5</a:t>
            </a:r>
          </a:p>
          <a:p>
            <a:pPr algn="ctr" hangingPunct="0">
              <a:lnSpc>
                <a:spcPct val="174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400" b="1">
                <a:solidFill>
                  <a:srgbClr val="000000"/>
                </a:solidFill>
                <a:latin typeface="Comic Sans MS" pitchFamily="66" charset="0"/>
              </a:rPr>
              <a:t>Ребенку, который является неполноценным в физическом, психическом или социальном отношении, должны обеспечиваться специальные режим, образование и забота, необходимые ввиду его особого состояния.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360363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439863"/>
            <a:ext cx="4859338" cy="6119812"/>
          </a:xfrm>
        </p:spPr>
        <p:txBody>
          <a:bodyPr tIns="0"/>
          <a:lstStyle/>
          <a:p>
            <a:pPr algn="ctr" eaLnBrk="1" hangingPunct="1">
              <a:lnSpc>
                <a:spcPct val="116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b="1" smtClean="0">
                <a:solidFill>
                  <a:srgbClr val="FF0000"/>
                </a:solidFill>
                <a:latin typeface="Comic Sans MS" pitchFamily="66" charset="0"/>
              </a:rPr>
              <a:t>Принцип 7</a:t>
            </a:r>
          </a:p>
          <a:p>
            <a:pPr algn="ctr" eaLnBrk="1" hangingPunct="1">
              <a:lnSpc>
                <a:spcPct val="174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b="1" smtClean="0">
                <a:latin typeface="Comic Sans MS" pitchFamily="66" charset="0"/>
              </a:rPr>
              <a:t>Ребенок имеет право на получение образования, которое должно быть бесплатным и обязательным, по крайней мере </a:t>
            </a:r>
          </a:p>
          <a:p>
            <a:pPr algn="ctr" eaLnBrk="1" hangingPunct="1">
              <a:lnSpc>
                <a:spcPct val="174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b="1" smtClean="0">
                <a:latin typeface="Comic Sans MS" pitchFamily="66" charset="0"/>
              </a:rPr>
              <a:t>на начальных стадиях. 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4859338" y="1439863"/>
            <a:ext cx="5219700" cy="6119812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16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800" b="1">
                <a:solidFill>
                  <a:srgbClr val="FF0000"/>
                </a:solidFill>
                <a:latin typeface="Comic Sans MS" pitchFamily="66" charset="0"/>
              </a:rPr>
              <a:t>Принцип 8</a:t>
            </a:r>
          </a:p>
          <a:p>
            <a:pPr algn="ctr">
              <a:lnSpc>
                <a:spcPct val="174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800" b="1">
                <a:solidFill>
                  <a:srgbClr val="000000"/>
                </a:solidFill>
                <a:latin typeface="Comic Sans MS" pitchFamily="66" charset="0"/>
              </a:rPr>
              <a:t>Ребенок должен при всех обстоятельствах быть среди тех, кто первым получает защиту и помощь.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39863"/>
            <a:ext cx="8820150" cy="5400675"/>
          </a:xfrm>
        </p:spPr>
        <p:txBody>
          <a:bodyPr tIns="0"/>
          <a:lstStyle/>
          <a:p>
            <a:pPr algn="ctr" eaLnBrk="1" hangingPunct="1">
              <a:lnSpc>
                <a:spcPct val="116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ru-RU" sz="2800" b="1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174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800" b="1" smtClean="0">
                <a:solidFill>
                  <a:srgbClr val="FF0000"/>
                </a:solidFill>
                <a:latin typeface="Comic Sans MS" pitchFamily="66" charset="0"/>
              </a:rPr>
              <a:t>Принцип 9</a:t>
            </a:r>
          </a:p>
          <a:p>
            <a:pPr algn="ctr" eaLnBrk="1" hangingPunct="1">
              <a:lnSpc>
                <a:spcPct val="174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800" b="1" smtClean="0">
                <a:latin typeface="Comic Sans MS" pitchFamily="66" charset="0"/>
              </a:rPr>
              <a:t>Ребенок должен быть защищен от всех форм небрежного отношения, жестокости и эксплуатации. Он не должен быть объектом торговли в какой бы то ни было форме.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/>
          <a:lstStyle/>
          <a:p>
            <a:pPr eaLnBrk="1">
              <a:lnSpc>
                <a:spcPct val="10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u="sng" smtClean="0">
                <a:solidFill>
                  <a:srgbClr val="C5000B"/>
                </a:solidFill>
                <a:latin typeface="Chalkboard"/>
              </a:rPr>
              <a:t>Права ребенка 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36050" cy="5070475"/>
          </a:xfrm>
        </p:spPr>
        <p:txBody>
          <a:bodyPr tIns="0"/>
          <a:lstStyle/>
          <a:p>
            <a:pPr algn="ctr" eaLnBrk="1" hangingPunct="1">
              <a:lnSpc>
                <a:spcPct val="116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600" b="1" smtClean="0">
                <a:solidFill>
                  <a:srgbClr val="FF0000"/>
                </a:solidFill>
                <a:latin typeface="Comic Sans MS" pitchFamily="66" charset="0"/>
              </a:rPr>
              <a:t>Принцип 10</a:t>
            </a:r>
          </a:p>
          <a:p>
            <a:pPr algn="ctr" eaLnBrk="1" hangingPunct="1">
              <a:lnSpc>
                <a:spcPct val="174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600" b="1" smtClean="0">
                <a:latin typeface="Comic Sans MS" pitchFamily="66" charset="0"/>
              </a:rPr>
              <a:t>Ребенок должен воспитываться в духе взаимопонимания, терпимости, дружбы между народами, мира и всеобщего братства, а также в полном сознании, что его энергия и способности должны посвящаться служению на пользу </a:t>
            </a:r>
          </a:p>
          <a:p>
            <a:pPr algn="ctr" eaLnBrk="1" hangingPunct="1">
              <a:lnSpc>
                <a:spcPct val="174000"/>
              </a:lnSpc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600" b="1" smtClean="0">
                <a:latin typeface="Comic Sans MS" pitchFamily="66" charset="0"/>
              </a:rPr>
              <a:t>других людей.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683</Words>
  <Application>Microsoft Office PowerPoint</Application>
  <PresentationFormat>Произвольный</PresentationFormat>
  <Paragraphs>100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Arial Unicode MS</vt:lpstr>
      <vt:lpstr>Times New Roman</vt:lpstr>
      <vt:lpstr>Chalkboard</vt:lpstr>
      <vt:lpstr>Comic Sans MS</vt:lpstr>
      <vt:lpstr>Calibri</vt:lpstr>
      <vt:lpstr>Wingdings</vt:lpstr>
      <vt:lpstr>Cochin Italic</vt:lpstr>
      <vt:lpstr>Тема Office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Права ребенка 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Права ребенка </dc:title>
  <cp:lastModifiedBy>Дурсун</cp:lastModifiedBy>
  <cp:revision>13</cp:revision>
  <cp:lastPrinted>1601-01-01T00:00:00Z</cp:lastPrinted>
  <dcterms:created xsi:type="dcterms:W3CDTF">2011-11-17T12:36:24Z</dcterms:created>
  <dcterms:modified xsi:type="dcterms:W3CDTF">2017-09-27T06:53:22Z</dcterms:modified>
</cp:coreProperties>
</file>